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8" r:id="rId4"/>
    <p:sldId id="28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5BAE"/>
    <a:srgbClr val="64C8EF"/>
    <a:srgbClr val="A7F200"/>
    <a:srgbClr val="E85E9C"/>
    <a:srgbClr val="FFB20D"/>
    <a:srgbClr val="67B5EF"/>
    <a:srgbClr val="37A1B3"/>
    <a:srgbClr val="FCBB04"/>
    <a:srgbClr val="E965A1"/>
    <a:srgbClr val="8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396" autoAdjust="0"/>
  </p:normalViewPr>
  <p:slideViewPr>
    <p:cSldViewPr>
      <p:cViewPr varScale="1">
        <p:scale>
          <a:sx n="83" d="100"/>
          <a:sy n="83" d="100"/>
        </p:scale>
        <p:origin x="108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228600" y="6248400"/>
            <a:ext cx="7924800" cy="0"/>
          </a:xfrm>
          <a:prstGeom prst="line">
            <a:avLst/>
          </a:prstGeom>
          <a:ln w="38100">
            <a:solidFill>
              <a:srgbClr val="91C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 userDrawn="1"/>
        </p:nvGrpSpPr>
        <p:grpSpPr>
          <a:xfrm>
            <a:off x="7937846" y="6019800"/>
            <a:ext cx="1016625" cy="694200"/>
            <a:chOff x="7937849" y="6019800"/>
            <a:chExt cx="1016625" cy="694200"/>
          </a:xfrm>
        </p:grpSpPr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7753" l="315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0861" y="6019800"/>
              <a:ext cx="990600" cy="6942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 userDrawn="1"/>
          </p:nvSpPr>
          <p:spPr>
            <a:xfrm>
              <a:off x="7937849" y="6446526"/>
              <a:ext cx="10166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>
                  <a:solidFill>
                    <a:srgbClr val="00B0F0"/>
                  </a:solidFill>
                  <a:latin typeface="Jester" pitchFamily="2" charset="0"/>
                </a:rPr>
                <a:t>Edstar</a:t>
              </a:r>
              <a:r>
                <a:rPr lang="en-US" sz="900" dirty="0">
                  <a:solidFill>
                    <a:srgbClr val="00B0F0"/>
                  </a:solidFill>
                  <a:latin typeface="Jester" pitchFamily="2" charset="0"/>
                </a:rPr>
                <a:t> Analytics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35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9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1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006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65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6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3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0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5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A134-162F-40D7-B86D-F4BA6F063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71C1-5243-4FCF-8947-781FB324C6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228600"/>
            <a:ext cx="86106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" y="6248400"/>
            <a:ext cx="7924800" cy="0"/>
          </a:xfrm>
          <a:prstGeom prst="line">
            <a:avLst/>
          </a:prstGeom>
          <a:ln w="38100">
            <a:solidFill>
              <a:srgbClr val="91C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937847" y="6019800"/>
            <a:ext cx="1016625" cy="694200"/>
            <a:chOff x="7937849" y="6019800"/>
            <a:chExt cx="1016625" cy="69420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0" b="97753" l="315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0861" y="6019800"/>
              <a:ext cx="990600" cy="694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7937849" y="6446526"/>
              <a:ext cx="10166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>
                  <a:solidFill>
                    <a:srgbClr val="00B0F0"/>
                  </a:solidFill>
                  <a:latin typeface="Jester" pitchFamily="2" charset="0"/>
                </a:rPr>
                <a:t>Edstar</a:t>
              </a:r>
              <a:r>
                <a:rPr lang="en-US" sz="900" dirty="0">
                  <a:solidFill>
                    <a:srgbClr val="00B0F0"/>
                  </a:solidFill>
                  <a:latin typeface="Jester" pitchFamily="2" charset="0"/>
                </a:rPr>
                <a:t> Analytics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92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spirations.sparc37.com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302704" y="3105834"/>
            <a:ext cx="7071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Objective: </a:t>
            </a:r>
            <a:r>
              <a:rPr lang="en-US" dirty="0"/>
              <a:t>You will learn that the cost of living differs across the US and how to find what it is for a given place.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302704" y="703481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Cost of Living</a:t>
            </a:r>
          </a:p>
        </p:txBody>
      </p:sp>
      <p:pic>
        <p:nvPicPr>
          <p:cNvPr id="11" name="Picture 2" descr="http://aspirations.sparc37.com/wp-content/uploads/2019/04/Financemoney.png">
            <a:extLst>
              <a:ext uri="{FF2B5EF4-FFF2-40B4-BE49-F238E27FC236}">
                <a16:creationId xmlns:a16="http://schemas.microsoft.com/office/drawing/2014/main" id="{340F96A2-4DA3-4EFB-BD64-80652C6CC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7" y="566640"/>
            <a:ext cx="1659877" cy="145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45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447800" y="2124802"/>
            <a:ext cx="70719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we will do:  </a:t>
            </a:r>
          </a:p>
          <a:p>
            <a:pPr marL="342900" indent="-342900">
              <a:buAutoNum type="arabicPeriod"/>
            </a:pPr>
            <a:r>
              <a:rPr lang="en-US" dirty="0"/>
              <a:t>Take the pre-test so that you will know what you should learn from this lesson.</a:t>
            </a:r>
          </a:p>
          <a:p>
            <a:pPr marL="342900" indent="-342900"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2"/>
              </a:rPr>
              <a:t>http://aspirations.sparc37.com/</a:t>
            </a:r>
            <a:r>
              <a:rPr lang="en-US" dirty="0"/>
              <a:t> and click on the </a:t>
            </a:r>
            <a:r>
              <a:rPr lang="en-US" b="1" i="1" dirty="0"/>
              <a:t>Finances</a:t>
            </a:r>
            <a:r>
              <a:rPr lang="en-US" dirty="0"/>
              <a:t> icon.  </a:t>
            </a:r>
          </a:p>
          <a:p>
            <a:pPr marL="342900" indent="-342900">
              <a:buAutoNum type="arabicPeriod"/>
            </a:pPr>
            <a:r>
              <a:rPr lang="en-US" dirty="0"/>
              <a:t>Click on the link for “</a:t>
            </a:r>
            <a:r>
              <a:rPr lang="en-US" b="1" dirty="0"/>
              <a:t>What is a living wage?</a:t>
            </a:r>
            <a:r>
              <a:rPr lang="en-US" dirty="0"/>
              <a:t>”</a:t>
            </a:r>
          </a:p>
          <a:p>
            <a:pPr marL="342900" indent="-342900">
              <a:buAutoNum type="arabicPeriod"/>
            </a:pPr>
            <a:r>
              <a:rPr lang="en-US" dirty="0"/>
              <a:t>The last lesson showed that Durham-Chapel Hill, NC. and Seattle-Tacoma-Bellevue, WA both offer a lot of STEM careers.  Compare the cost of living in these two areas.</a:t>
            </a:r>
          </a:p>
          <a:p>
            <a:pPr marL="342900" indent="-342900">
              <a:buAutoNum type="arabicPeriod"/>
            </a:pPr>
            <a:r>
              <a:rPr lang="en-US" dirty="0"/>
              <a:t>Explore and compare living wages in different US cities. Look at the Typical Annual Salaries charts on each page to get a sense of how salaries vary for different professions, based on location.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609444" y="767919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Cost of Living</a:t>
            </a:r>
          </a:p>
        </p:txBody>
      </p:sp>
      <p:pic>
        <p:nvPicPr>
          <p:cNvPr id="9" name="Picture 2" descr="http://aspirations.sparc37.com/wp-content/uploads/2019/04/Financemoney.png">
            <a:extLst>
              <a:ext uri="{FF2B5EF4-FFF2-40B4-BE49-F238E27FC236}">
                <a16:creationId xmlns:a16="http://schemas.microsoft.com/office/drawing/2014/main" id="{60BDEE09-1A34-4156-B8A1-1910CEEE8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7" y="566640"/>
            <a:ext cx="1659877" cy="145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4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371600" y="2136338"/>
            <a:ext cx="70719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Discussion:  </a:t>
            </a:r>
            <a:r>
              <a:rPr lang="en-US" dirty="0"/>
              <a:t>Suppose someone is offered a job by a company with offices both in Durham-Chapel Hill, NC. and Seattle-Tacoma-Bellevue, WA and given the choice of location with the same salary regardless of choice.</a:t>
            </a:r>
          </a:p>
          <a:p>
            <a:endParaRPr lang="en-US" dirty="0"/>
          </a:p>
          <a:p>
            <a:r>
              <a:rPr lang="en-US" dirty="0"/>
              <a:t>In which location would their salary go further?</a:t>
            </a:r>
          </a:p>
          <a:p>
            <a:endParaRPr lang="en-US" dirty="0"/>
          </a:p>
          <a:p>
            <a:r>
              <a:rPr lang="en-US" dirty="0"/>
              <a:t>Discuss how in some areas the minimum wage is well above the</a:t>
            </a:r>
          </a:p>
          <a:p>
            <a:r>
              <a:rPr lang="en-US" dirty="0"/>
              <a:t>poverty wage, while in other cities minimum wage is below the</a:t>
            </a:r>
          </a:p>
          <a:p>
            <a:r>
              <a:rPr lang="en-US" dirty="0"/>
              <a:t>poverty wage.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539925" y="955833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Cost of Living</a:t>
            </a:r>
          </a:p>
        </p:txBody>
      </p:sp>
      <p:pic>
        <p:nvPicPr>
          <p:cNvPr id="9" name="Picture 2" descr="http://aspirations.sparc37.com/wp-content/uploads/2019/04/Financemoney.png">
            <a:extLst>
              <a:ext uri="{FF2B5EF4-FFF2-40B4-BE49-F238E27FC236}">
                <a16:creationId xmlns:a16="http://schemas.microsoft.com/office/drawing/2014/main" id="{98074E28-60DC-4954-AF8E-65383A0CD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7" y="566640"/>
            <a:ext cx="1659877" cy="145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-36934" y="63580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C0EF9A-E1EA-4E2E-A01D-AEC0EABA5571}"/>
              </a:ext>
            </a:extLst>
          </p:cNvPr>
          <p:cNvSpPr txBox="1"/>
          <p:nvPr/>
        </p:nvSpPr>
        <p:spPr>
          <a:xfrm>
            <a:off x="1752600" y="3039338"/>
            <a:ext cx="7071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Demonstrate your learning:  </a:t>
            </a:r>
            <a:r>
              <a:rPr lang="en-US" dirty="0"/>
              <a:t>Take the post-test to demonstrate a knowledge of finding information about how salaries for the same job compare to different areas of the US.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2386F-CCFF-4203-B158-40084BB1B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159341"/>
            <a:ext cx="2209800" cy="63531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0C8472-FFD2-4E29-A94C-3C1F5ADD43DE}"/>
              </a:ext>
            </a:extLst>
          </p:cNvPr>
          <p:cNvSpPr txBox="1"/>
          <p:nvPr/>
        </p:nvSpPr>
        <p:spPr>
          <a:xfrm>
            <a:off x="1562100" y="1004711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Cost of Living</a:t>
            </a:r>
          </a:p>
        </p:txBody>
      </p:sp>
      <p:pic>
        <p:nvPicPr>
          <p:cNvPr id="9" name="Picture 2" descr="http://aspirations.sparc37.com/wp-content/uploads/2019/04/Financemoney.png">
            <a:extLst>
              <a:ext uri="{FF2B5EF4-FFF2-40B4-BE49-F238E27FC236}">
                <a16:creationId xmlns:a16="http://schemas.microsoft.com/office/drawing/2014/main" id="{E295F432-62A4-4778-AF0C-0713A66EA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7" y="566640"/>
            <a:ext cx="1659877" cy="145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489369"/>
      </p:ext>
    </p:extLst>
  </p:cSld>
  <p:clrMapOvr>
    <a:masterClrMapping/>
  </p:clrMapOvr>
</p:sld>
</file>

<file path=ppt/theme/theme1.xml><?xml version="1.0" encoding="utf-8"?>
<a:theme xmlns:a="http://schemas.openxmlformats.org/drawingml/2006/main" name="NewEdstarPride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24725</TotalTime>
  <Words>259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Jester</vt:lpstr>
      <vt:lpstr>NewEdstarPrideMaster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Edstar</cp:lastModifiedBy>
  <cp:revision>243</cp:revision>
  <cp:lastPrinted>2017-10-02T20:51:38Z</cp:lastPrinted>
  <dcterms:created xsi:type="dcterms:W3CDTF">2016-01-20T19:25:07Z</dcterms:created>
  <dcterms:modified xsi:type="dcterms:W3CDTF">2019-08-28T18:15:31Z</dcterms:modified>
</cp:coreProperties>
</file>